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1" r:id="rId2"/>
    <p:sldId id="308" r:id="rId3"/>
    <p:sldId id="292" r:id="rId4"/>
    <p:sldId id="320" r:id="rId5"/>
    <p:sldId id="324" r:id="rId6"/>
    <p:sldId id="322" r:id="rId7"/>
    <p:sldId id="294" r:id="rId8"/>
    <p:sldId id="309" r:id="rId9"/>
    <p:sldId id="307" r:id="rId10"/>
    <p:sldId id="298" r:id="rId11"/>
    <p:sldId id="300" r:id="rId12"/>
    <p:sldId id="302" r:id="rId13"/>
    <p:sldId id="301" r:id="rId14"/>
    <p:sldId id="303" r:id="rId15"/>
    <p:sldId id="305" r:id="rId16"/>
    <p:sldId id="304" r:id="rId17"/>
    <p:sldId id="306" r:id="rId18"/>
    <p:sldId id="313" r:id="rId19"/>
    <p:sldId id="272" r:id="rId20"/>
    <p:sldId id="318" r:id="rId21"/>
    <p:sldId id="317" r:id="rId22"/>
    <p:sldId id="295" r:id="rId23"/>
    <p:sldId id="297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AD6"/>
    <a:srgbClr val="006600"/>
    <a:srgbClr val="FFCC66"/>
    <a:srgbClr val="D34817"/>
    <a:srgbClr val="00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23F4-F2B3-4B71-9586-E730D9D75C79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7078-370B-40FC-A7CE-47B757F4C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6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D327A-A57D-42A9-913B-8906830E792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BF5462-909E-4F63-A63B-CEB4C7958D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lfire.com.au/wp-content/uploads/2014/09/workshare1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knafaim.tk/wp-content/uploads/2017/07/Kinder-Syurpriz.p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odetyah.com/article.html?id=5258&amp;menu=paren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k.ru/lidervsedl/topic/62924387816925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asel.ly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stronom56.tilda.ws/maintest" TargetMode="External"/><Relationship Id="rId4" Type="http://schemas.openxmlformats.org/officeDocument/2006/relationships/hyperlink" Target="https://www.learnis.ru/15094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rennata71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60155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dn.hrispayrollsoftware.com/wp-content/uploads/2015/10/gamification2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stronom56.tilda.ws/maintest" TargetMode="External"/><Relationship Id="rId4" Type="http://schemas.openxmlformats.org/officeDocument/2006/relationships/hyperlink" Target="https://www.learnis.ru/15094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9065" y="2867671"/>
            <a:ext cx="4438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  <a:ea typeface="Calibri" panose="020F0502020204030204" pitchFamily="34" charset="0"/>
              </a:rPr>
              <a:t>Программа для считывания 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QR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-кодов</a:t>
            </a:r>
            <a:endParaRPr lang="ru-RU" sz="2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88352"/>
            <a:ext cx="20386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3181618"/>
            <a:ext cx="15637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Store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Scanner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E:\IMG_2770.png"/>
          <p:cNvPicPr/>
          <p:nvPr/>
        </p:nvPicPr>
        <p:blipFill>
          <a:blip r:embed="rId2"/>
          <a:srcRect t="2866" b="8997"/>
          <a:stretch>
            <a:fillRect/>
          </a:stretch>
        </p:blipFill>
        <p:spPr bwMode="auto">
          <a:xfrm>
            <a:off x="4788024" y="3600614"/>
            <a:ext cx="2088232" cy="2796198"/>
          </a:xfrm>
          <a:prstGeom prst="rect">
            <a:avLst/>
          </a:prstGeom>
          <a:noFill/>
          <a:ln w="38100">
            <a:solidFill>
              <a:srgbClr val="03894E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65" y="3561889"/>
            <a:ext cx="2212585" cy="289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15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267" y="655537"/>
            <a:ext cx="3975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УДОВОЛЬСТВИЕ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7733" y="1940687"/>
            <a:ext cx="520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Обеспечьте все виды </a:t>
            </a:r>
            <a:r>
              <a:rPr lang="ru-RU" sz="2400" b="1" dirty="0" err="1">
                <a:latin typeface="+mj-lt"/>
              </a:rPr>
              <a:t>фан</a:t>
            </a:r>
            <a:r>
              <a:rPr lang="ru-RU" sz="2400" b="1" dirty="0">
                <a:latin typeface="+mj-lt"/>
              </a:rPr>
              <a:t> в обучении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585394"/>
            <a:ext cx="2926841" cy="184665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latin typeface="+mj-lt"/>
              </a:rPr>
              <a:t>Лёгкий</a:t>
            </a:r>
          </a:p>
          <a:p>
            <a:pPr algn="ctr"/>
            <a:r>
              <a:rPr lang="ru-RU" sz="2400" b="1" dirty="0">
                <a:latin typeface="+mj-lt"/>
              </a:rPr>
              <a:t>(любопытство)</a:t>
            </a:r>
          </a:p>
          <a:p>
            <a:pPr algn="ctr"/>
            <a:r>
              <a:rPr lang="ru-RU" sz="1400" b="1" dirty="0">
                <a:latin typeface="+mj-lt"/>
              </a:rPr>
              <a:t>Вдохновляет на исследование, очаровывает, захватывает воображение</a:t>
            </a:r>
            <a:endParaRPr lang="ru-RU" sz="24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678" y="2585394"/>
            <a:ext cx="2954428" cy="184665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latin typeface="+mj-lt"/>
              </a:rPr>
              <a:t>Социальный</a:t>
            </a:r>
          </a:p>
          <a:p>
            <a:pPr algn="ctr"/>
            <a:r>
              <a:rPr lang="ru-RU" sz="2400" b="1" dirty="0">
                <a:latin typeface="+mj-lt"/>
              </a:rPr>
              <a:t>(дружба)</a:t>
            </a:r>
          </a:p>
          <a:p>
            <a:pPr algn="ctr"/>
            <a:r>
              <a:rPr lang="ru-RU" sz="1400" b="1" dirty="0">
                <a:latin typeface="+mj-lt"/>
              </a:rPr>
              <a:t>Даёт предлог потусить с друзьями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85392" y="4776246"/>
            <a:ext cx="2954428" cy="1477328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Тяжёлый</a:t>
            </a:r>
          </a:p>
          <a:p>
            <a:pPr algn="ctr"/>
            <a:r>
              <a:rPr lang="ru-RU" sz="2400" b="1" dirty="0">
                <a:latin typeface="+mj-lt"/>
              </a:rPr>
              <a:t>(вызов)</a:t>
            </a:r>
          </a:p>
          <a:p>
            <a:pPr algn="ctr"/>
            <a:r>
              <a:rPr lang="ru-RU" sz="1400" b="1" dirty="0">
                <a:latin typeface="+mj-lt"/>
              </a:rPr>
              <a:t>Даёт возможность бросать вызов, стремиться к мастерству и чувствовать, что чего-то достиг</a:t>
            </a:r>
            <a:endParaRPr lang="ru-RU" sz="24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4678" y="4776246"/>
            <a:ext cx="2954428" cy="1477328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Серьёзный</a:t>
            </a:r>
          </a:p>
          <a:p>
            <a:pPr algn="ctr"/>
            <a:r>
              <a:rPr lang="ru-RU" sz="2400" b="1" dirty="0">
                <a:latin typeface="+mj-lt"/>
              </a:rPr>
              <a:t>(значимость)</a:t>
            </a:r>
          </a:p>
          <a:p>
            <a:pPr algn="ctr"/>
            <a:r>
              <a:rPr lang="ru-RU" sz="1400" b="1" dirty="0">
                <a:latin typeface="+mj-lt"/>
              </a:rPr>
              <a:t>Меняет способ мышления, чувство и поведение, позволяет испытывать чувство азарта</a:t>
            </a:r>
            <a:endParaRPr lang="ru-RU" sz="12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150985">
            <a:off x="1424168" y="834091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17327"/>
            <a:ext cx="1684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Базовый уровень мотивации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9349400">
            <a:off x="1802438" y="1480945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8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8743"/>
            <a:ext cx="2592288" cy="120032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latin typeface="+mj-lt"/>
              </a:rPr>
              <a:t>Лёгкий</a:t>
            </a:r>
          </a:p>
          <a:p>
            <a:pPr algn="ctr"/>
            <a:r>
              <a:rPr lang="ru-RU" sz="2400" b="1" dirty="0">
                <a:latin typeface="+mj-lt"/>
              </a:rPr>
              <a:t>(любопытство)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105" y="5289570"/>
            <a:ext cx="2592288" cy="120032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Тяжёлый</a:t>
            </a:r>
          </a:p>
          <a:p>
            <a:pPr algn="ctr"/>
            <a:r>
              <a:rPr lang="ru-RU" sz="2400" b="1" dirty="0">
                <a:latin typeface="+mj-lt"/>
              </a:rPr>
              <a:t>(вызов)</a:t>
            </a:r>
          </a:p>
          <a:p>
            <a:pPr algn="ctr"/>
            <a:endParaRPr lang="ru-RU" sz="2400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8743"/>
            <a:ext cx="3882008" cy="2843571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2"/>
          <a:stretch/>
        </p:blipFill>
        <p:spPr>
          <a:xfrm>
            <a:off x="4860032" y="3949487"/>
            <a:ext cx="3922223" cy="2558667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4916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</a:rPr>
              <a:t>ловлю лёгкий </a:t>
            </a:r>
            <a:r>
              <a:rPr lang="ru-RU" dirty="0" err="1">
                <a:latin typeface="+mj-lt"/>
                <a:ea typeface="Calibri" panose="020F0502020204030204" pitchFamily="34" charset="0"/>
              </a:rPr>
              <a:t>фан</a:t>
            </a:r>
            <a:r>
              <a:rPr lang="ru-RU" dirty="0">
                <a:latin typeface="+mj-lt"/>
                <a:ea typeface="Calibri" panose="020F0502020204030204" pitchFamily="34" charset="0"/>
              </a:rPr>
              <a:t>, если могу 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получить быстрый бонус за действие, исследовать, зачем какие кнопочки, получить неожиданный подарок, 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придумать что-то…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97809"/>
            <a:ext cx="4572000" cy="1855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ловлю тяжёлый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фан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если могу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поставить действительно стоящую цель, преодолеть препятствия,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получить подтверждение мастерства, заслуженную награду,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делать то, что другие не могут/не хотят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5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18743"/>
            <a:ext cx="2592288" cy="120032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latin typeface="+mj-lt"/>
              </a:rPr>
              <a:t>Социальный</a:t>
            </a:r>
          </a:p>
          <a:p>
            <a:pPr algn="ctr"/>
            <a:r>
              <a:rPr lang="ru-RU" sz="2400" b="1" dirty="0">
                <a:latin typeface="+mj-lt"/>
              </a:rPr>
              <a:t>(дружба)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31353"/>
            <a:ext cx="2592288" cy="120032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Серьёзный</a:t>
            </a:r>
          </a:p>
          <a:p>
            <a:pPr algn="ctr"/>
            <a:r>
              <a:rPr lang="ru-RU" sz="2400" b="1" dirty="0">
                <a:latin typeface="+mj-lt"/>
              </a:rPr>
              <a:t>(значимость)</a:t>
            </a:r>
          </a:p>
          <a:p>
            <a:pPr algn="ct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58" y="256376"/>
            <a:ext cx="3888432" cy="2822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69653"/>
            <a:ext cx="3888432" cy="32385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519072"/>
            <a:ext cx="4572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ловлю социальный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фан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если могу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общаться с коллегами,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объединяться в группы по интересам, получать коллективные продукты,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получать «лайки» и «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перепосты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57204"/>
            <a:ext cx="4572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ловлю серьёзный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фан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если могу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помогать другим,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создавать полезные материалы,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приводить в порядок рабочие папки,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испытываю чувство азарта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1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1269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8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213" y="655464"/>
            <a:ext cx="3975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ЗАДАНИЕ - ПОДАРОК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9431" y="1940687"/>
            <a:ext cx="265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Подарите задание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"/>
          <a:stretch/>
        </p:blipFill>
        <p:spPr>
          <a:xfrm>
            <a:off x="689725" y="2564904"/>
            <a:ext cx="7737512" cy="4110213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401232" y="2148893"/>
            <a:ext cx="2592288" cy="584775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Серьёзный </a:t>
            </a:r>
            <a:r>
              <a:rPr lang="ru-RU" sz="1600" b="1" dirty="0" err="1">
                <a:latin typeface="+mj-lt"/>
              </a:rPr>
              <a:t>фан</a:t>
            </a:r>
            <a:endParaRPr lang="ru-RU" sz="1600" b="1" dirty="0">
              <a:latin typeface="+mj-lt"/>
            </a:endParaRPr>
          </a:p>
          <a:p>
            <a:pPr algn="ctr"/>
            <a:r>
              <a:rPr lang="ru-RU" sz="1600" b="1" dirty="0">
                <a:latin typeface="+mj-lt"/>
              </a:rPr>
              <a:t>(значимость)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150985">
            <a:off x="1424168" y="834091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989" y="1288809"/>
            <a:ext cx="218463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</a:rPr>
              <a:t>Познавательный уровень мотивации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8821238">
            <a:off x="1867834" y="1573870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480" y="684605"/>
            <a:ext cx="3975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УСПЕХ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165" y="1902118"/>
            <a:ext cx="669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Опирайтесь на ИСУД, культивируйте успешность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4" y="2656747"/>
            <a:ext cx="3149877" cy="4005064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2460697"/>
            <a:ext cx="4824536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Внутренние ресурсы учебного успеха: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Обученность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Обучаемость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Память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Модальность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Доминирование полушарий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УУД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Мотивация</a:t>
            </a:r>
            <a:endParaRPr lang="ru-RU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150985">
            <a:off x="1424168" y="834091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9349400">
            <a:off x="1802438" y="1480945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648" y="1138804"/>
            <a:ext cx="1684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Базовый уровень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251923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394" y="620059"/>
            <a:ext cx="3975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КОММУНИКАЦИЯ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6415" y="1940687"/>
            <a:ext cx="436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Стимулируйте взаимодействие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5" y="2564904"/>
            <a:ext cx="6384412" cy="4131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6136" y="6580578"/>
            <a:ext cx="338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http://ulfire.com.au/wp-content/uploads/2014/09/workshare1.png</a:t>
            </a:r>
            <a:endParaRPr lang="ru-RU" sz="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150985">
            <a:off x="1424168" y="834091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17327"/>
            <a:ext cx="18722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Социальный уровень мотивации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9349400">
            <a:off x="1802438" y="1480945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937" y="476672"/>
            <a:ext cx="4789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НЕОЖИДАННАЯ НАГРАДА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4481" y="1940687"/>
            <a:ext cx="4328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Предложите подарок-сюрприз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6525344"/>
            <a:ext cx="3510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http://knafaim.tk/wp-content/uploads/2017/07/Kinder-Syurpriz.png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3" y="2597900"/>
            <a:ext cx="3024336" cy="4192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150985">
            <a:off x="1445653" y="752072"/>
            <a:ext cx="722534" cy="2192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17327"/>
            <a:ext cx="1684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Базовый уровень мотивации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8419863">
            <a:off x="1509752" y="1406891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8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0198" y="2688489"/>
            <a:ext cx="3102505" cy="2246769"/>
          </a:xfrm>
          <a:prstGeom prst="rect">
            <a:avLst/>
          </a:prstGeom>
          <a:solidFill>
            <a:srgbClr val="F2EA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ЗАР</a:t>
            </a: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55" y="1333438"/>
            <a:ext cx="397519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114" y="4294963"/>
            <a:ext cx="2597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КОММУНИКАЦИЯ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9103" y="4691726"/>
            <a:ext cx="436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Стимулируйте взаимодействие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994" y="3909826"/>
            <a:ext cx="1022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УСПЕХ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2957" y="3972701"/>
            <a:ext cx="3789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Опирайтесь на ИСУД </a:t>
            </a:r>
          </a:p>
          <a:p>
            <a:r>
              <a:rPr lang="ru-RU" sz="2400" b="1" dirty="0">
                <a:latin typeface="+mj-lt"/>
              </a:rPr>
              <a:t>Культивируйте успешность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95" y="3415328"/>
            <a:ext cx="2316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УДОВОЛЬСТВИЕ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72957" y="3281826"/>
            <a:ext cx="4196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Обеспечивайте все виды </a:t>
            </a:r>
            <a:r>
              <a:rPr lang="ru-RU" sz="2400" b="1" dirty="0" err="1">
                <a:latin typeface="+mj-lt"/>
              </a:rPr>
              <a:t>фан</a:t>
            </a:r>
            <a:r>
              <a:rPr lang="ru-RU" sz="2400" b="1" dirty="0">
                <a:latin typeface="+mj-lt"/>
              </a:rPr>
              <a:t> </a:t>
            </a:r>
          </a:p>
          <a:p>
            <a:r>
              <a:rPr lang="ru-RU" sz="2400" b="1" dirty="0">
                <a:latin typeface="+mj-lt"/>
              </a:rPr>
              <a:t>в обучении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1813" y="2968399"/>
            <a:ext cx="3071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ИГРОВЫЕ МЕХАНИКИ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37183" y="2584331"/>
            <a:ext cx="3539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Используйте элементы </a:t>
            </a:r>
          </a:p>
          <a:p>
            <a:r>
              <a:rPr lang="ru-RU" sz="2400" b="1" dirty="0">
                <a:latin typeface="+mj-lt"/>
              </a:rPr>
              <a:t>  </a:t>
            </a:r>
            <a:r>
              <a:rPr lang="ru-RU" sz="2400" b="1" dirty="0" err="1">
                <a:latin typeface="+mj-lt"/>
              </a:rPr>
              <a:t>геймификации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23" y="332656"/>
            <a:ext cx="142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QR-</a:t>
            </a:r>
            <a:r>
              <a:rPr lang="ru-RU" sz="2400" b="1" dirty="0" err="1">
                <a:solidFill>
                  <a:srgbClr val="C00000"/>
                </a:solidFill>
                <a:latin typeface="+mj-lt"/>
              </a:rPr>
              <a:t>квест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9896" y="2541027"/>
            <a:ext cx="17522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Базовый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9896" y="2957159"/>
            <a:ext cx="17522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Социальный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23" y="5300343"/>
            <a:ext cx="3077353" cy="1323439"/>
          </a:xfrm>
          <a:prstGeom prst="rect">
            <a:avLst/>
          </a:prstGeom>
          <a:solidFill>
            <a:srgbClr val="F2EA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ЗБР</a:t>
            </a: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1410" y="5505685"/>
            <a:ext cx="167069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Познавательный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1409" y="5925847"/>
            <a:ext cx="16706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Социально - духовный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0279" y="5735457"/>
            <a:ext cx="3135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+mj-lt"/>
              </a:rPr>
              <a:t>УЧЕБНЫЕ ЗАТРУДНЕНИЯ</a:t>
            </a:r>
            <a:endParaRPr lang="ru-RU" sz="2200" dirty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69103" y="5198504"/>
            <a:ext cx="471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Создавайте учебные затруднения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69103" y="5550792"/>
            <a:ext cx="3523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Используйте жизненный</a:t>
            </a:r>
          </a:p>
          <a:p>
            <a:pPr algn="ctr"/>
            <a:r>
              <a:rPr lang="ru-RU" sz="2400" b="1" dirty="0">
                <a:latin typeface="+mj-lt"/>
              </a:rPr>
              <a:t> опыт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49225" y="6304392"/>
            <a:ext cx="450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Инициируйте </a:t>
            </a:r>
            <a:r>
              <a:rPr lang="ru-RU" sz="2400" b="1" dirty="0" err="1">
                <a:latin typeface="+mj-lt"/>
              </a:rPr>
              <a:t>самооценивание</a:t>
            </a:r>
            <a:endParaRPr lang="ru-RU" sz="240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3365" y="6166344"/>
            <a:ext cx="1618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+mj-lt"/>
              </a:rPr>
              <a:t>РЕФЛЕКСИЯ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47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5" y="653513"/>
            <a:ext cx="4182666" cy="3722174"/>
          </a:xfrm>
          <a:prstGeom prst="rect">
            <a:avLst/>
          </a:prstGeom>
          <a:ln w="19050">
            <a:solidFill>
              <a:srgbClr val="03894E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14963" y="5010835"/>
            <a:ext cx="33218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http://www.vseodetyah.com/article.html?id=5258&amp;menu=parent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7" y="653513"/>
            <a:ext cx="4260909" cy="3722174"/>
          </a:xfrm>
          <a:prstGeom prst="rect">
            <a:avLst/>
          </a:prstGeom>
          <a:ln w="19050">
            <a:solidFill>
              <a:srgbClr val="03894E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38478" y="5033918"/>
            <a:ext cx="20569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5"/>
              </a:rPr>
              <a:t>https://ok.ru/lidervsedl/topic/62924387816925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895901" y="1181100"/>
            <a:ext cx="1371600" cy="857250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" y="1484784"/>
            <a:ext cx="8976860" cy="33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0523" y="185495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Мобильные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64704"/>
            <a:ext cx="233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Learningapps.org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44" y="764704"/>
            <a:ext cx="3362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hlinkClick r:id="rId2"/>
              </a:rPr>
              <a:t>https://learningapps.org/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770" t="9456" r="20128" b="21197"/>
          <a:stretch/>
        </p:blipFill>
        <p:spPr>
          <a:xfrm>
            <a:off x="251520" y="1343912"/>
            <a:ext cx="4905347" cy="3597255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8823" t="9412" r="20000" b="26588"/>
          <a:stretch/>
        </p:blipFill>
        <p:spPr>
          <a:xfrm>
            <a:off x="3741024" y="3219899"/>
            <a:ext cx="5265057" cy="3442537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39777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0211" y="116632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Мобильные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004519"/>
            <a:ext cx="590465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создания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https://www.easel.ly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5487" r="4056" b="9069"/>
          <a:stretch/>
        </p:blipFill>
        <p:spPr>
          <a:xfrm>
            <a:off x="1691680" y="2636912"/>
            <a:ext cx="6856626" cy="3816424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63596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0211" y="116632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Мобильные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817" y="980728"/>
            <a:ext cx="77435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создания образовательных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квестов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https://www.learnis.ru/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5002" t="41452" r="50828" b="23878"/>
          <a:stretch/>
        </p:blipFill>
        <p:spPr>
          <a:xfrm>
            <a:off x="1927472" y="2107153"/>
            <a:ext cx="4973639" cy="3154017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572519" y="5362871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hlinkClick r:id="rId4"/>
              </a:rPr>
              <a:t>https://www.learnis.ru/150946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0617" y="6309320"/>
            <a:ext cx="3631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hlinkClick r:id="rId5"/>
              </a:rPr>
              <a:t>http://astronom56.tilda.ws/maintest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5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13690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создания образовательных </a:t>
            </a:r>
            <a:r>
              <a:rPr lang="ru-RU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квестов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https://www.learnis.ru/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021" t="10001" r="1239" b="3989"/>
          <a:stretch/>
        </p:blipFill>
        <p:spPr>
          <a:xfrm>
            <a:off x="251520" y="1353253"/>
            <a:ext cx="4248472" cy="2573585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677" t="9308" r="9855" b="6682"/>
          <a:stretch/>
        </p:blipFill>
        <p:spPr>
          <a:xfrm>
            <a:off x="245840" y="3971593"/>
            <a:ext cx="4254152" cy="2664297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1959" t="10247" r="3187" b="5220"/>
          <a:stretch/>
        </p:blipFill>
        <p:spPr>
          <a:xfrm>
            <a:off x="4716016" y="1353252"/>
            <a:ext cx="4133333" cy="2573585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2480" t="10001" r="5011" b="3989"/>
          <a:stretch/>
        </p:blipFill>
        <p:spPr>
          <a:xfrm>
            <a:off x="4716016" y="3971593"/>
            <a:ext cx="4133333" cy="2692929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51419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03648" y="825678"/>
            <a:ext cx="621069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03894E"/>
                </a:solidFill>
                <a:latin typeface="+mj-lt"/>
                <a:cs typeface="Times New Roman" pitchFamily="18" charset="0"/>
              </a:rPr>
              <a:t>Спасибо за работу!</a:t>
            </a:r>
          </a:p>
          <a:p>
            <a:pPr algn="ctr"/>
            <a:endParaRPr lang="ru-RU" sz="2800" b="1" i="1" dirty="0">
              <a:latin typeface="+mj-lt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+mj-lt"/>
              <a:cs typeface="Times New Roman" pitchFamily="18" charset="0"/>
            </a:endParaRPr>
          </a:p>
          <a:p>
            <a:pPr algn="ctr"/>
            <a:endParaRPr lang="en-US" sz="2400" b="1" i="1" dirty="0">
              <a:latin typeface="+mj-lt"/>
              <a:cs typeface="Times New Roman" pitchFamily="18" charset="0"/>
            </a:endParaRPr>
          </a:p>
          <a:p>
            <a:pPr algn="ctr"/>
            <a:endParaRPr lang="en-US" sz="2400" b="1" i="1" dirty="0">
              <a:latin typeface="+mj-lt"/>
              <a:cs typeface="Times New Roman" pitchFamily="18" charset="0"/>
            </a:endParaRPr>
          </a:p>
          <a:p>
            <a:pPr algn="ctr"/>
            <a:endParaRPr lang="en-US" sz="2400" b="1" i="1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2800" i="1" dirty="0">
                <a:latin typeface="+mj-lt"/>
                <a:cs typeface="Times New Roman" pitchFamily="18" charset="0"/>
              </a:rPr>
              <a:t>Брендина Наталья Владимировна</a:t>
            </a:r>
          </a:p>
          <a:p>
            <a:pPr algn="ctr"/>
            <a:endParaRPr lang="ru-RU" sz="2400" i="1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2400" i="1" dirty="0">
                <a:latin typeface="+mj-lt"/>
                <a:cs typeface="Times New Roman" pitchFamily="18" charset="0"/>
              </a:rPr>
              <a:t>МБОУ СОШ № 56 города Кирова</a:t>
            </a:r>
          </a:p>
          <a:p>
            <a:pPr algn="ctr"/>
            <a:r>
              <a:rPr lang="en-US" sz="2400" i="1" dirty="0">
                <a:latin typeface="+mj-lt"/>
                <a:cs typeface="Times New Roman" pitchFamily="18" charset="0"/>
                <a:hlinkClick r:id="rId2"/>
              </a:rPr>
              <a:t>brennata71@mail.ru</a:t>
            </a:r>
            <a:endParaRPr lang="en-US" sz="2400" i="1" dirty="0">
              <a:latin typeface="+mj-lt"/>
              <a:cs typeface="Times New Roman" pitchFamily="18" charset="0"/>
            </a:endParaRPr>
          </a:p>
          <a:p>
            <a:pPr algn="ctr"/>
            <a:endParaRPr lang="ru-RU" sz="2400" i="1" dirty="0"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5161704" cy="6624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6136" y="1124744"/>
            <a:ext cx="327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23527C"/>
                </a:solidFill>
                <a:latin typeface="Arsenal"/>
                <a:hlinkClick r:id="rId3"/>
              </a:rPr>
              <a:t>https://www.learnis.ru/601550/</a:t>
            </a:r>
            <a:endParaRPr lang="ru-RU" u="sng" dirty="0">
              <a:solidFill>
                <a:srgbClr val="23527C"/>
              </a:solidFill>
              <a:latin typeface="Arsen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78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QR-</a:t>
            </a:r>
            <a:r>
              <a:rPr lang="ru-RU" dirty="0" err="1"/>
              <a:t>квест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как ресурс инициации мотивации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4EA9AA2-0051-F949-8768-27FCE2CA0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9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935"/>
          <a:stretch/>
        </p:blipFill>
        <p:spPr>
          <a:xfrm>
            <a:off x="182554" y="151316"/>
            <a:ext cx="7009645" cy="5205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0272" y="758313"/>
            <a:ext cx="2052086" cy="1323439"/>
          </a:xfrm>
          <a:prstGeom prst="rect">
            <a:avLst/>
          </a:prstGeom>
          <a:solidFill>
            <a:srgbClr val="F2EA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ЗАР</a:t>
            </a:r>
          </a:p>
          <a:p>
            <a:pPr algn="ctr"/>
            <a:endParaRPr lang="ru-RU" sz="2000" dirty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415"/>
          <a:stretch/>
        </p:blipFill>
        <p:spPr>
          <a:xfrm>
            <a:off x="254359" y="5373216"/>
            <a:ext cx="6912687" cy="1238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149" t="10212" r="19149" b="18298"/>
          <a:stretch/>
        </p:blipFill>
        <p:spPr>
          <a:xfrm>
            <a:off x="6300192" y="4779466"/>
            <a:ext cx="2808312" cy="2033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077" y="1186223"/>
            <a:ext cx="17522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Базовый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77" y="1602355"/>
            <a:ext cx="17522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Социальный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4126" y="2324631"/>
            <a:ext cx="2088232" cy="1631216"/>
          </a:xfrm>
          <a:prstGeom prst="rect">
            <a:avLst/>
          </a:prstGeom>
          <a:solidFill>
            <a:srgbClr val="F2EA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ЗБР</a:t>
            </a: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9298" y="2707324"/>
            <a:ext cx="1966405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atin typeface="+mj-lt"/>
              </a:rPr>
              <a:t>Познавательный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7471" y="3127486"/>
            <a:ext cx="19682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Социально - духовный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8479473" y="4140144"/>
            <a:ext cx="651851" cy="414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0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1340768"/>
            <a:ext cx="8229600" cy="41764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Приключенческая игра (</a:t>
            </a:r>
            <a:r>
              <a:rPr lang="ru-RU" altLang="ru-RU" sz="2400" kern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quest</a:t>
            </a: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— поиск), требующая от игрока решения умственных задач для продвижения по сюжету. Сюжет игры может быть предопределённым или же давать множество исходов, выбор которых зависит от действий игрока.</a:t>
            </a: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ru-RU" altLang="ru-RU" sz="2400" kern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kern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Квест</a:t>
            </a: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— интеллектуально - </a:t>
            </a:r>
            <a:r>
              <a:rPr lang="ru-RU" altLang="ru-RU" sz="2400" kern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экстемальный</a:t>
            </a: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вид игры, процесс которой разворачивается в специально подготовленном помещении, из которого участники </a:t>
            </a:r>
            <a:r>
              <a:rPr lang="ru-RU" altLang="ru-RU" sz="2400" kern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квеста</a:t>
            </a: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должны выбраться, решив поставленные задачи.</a:t>
            </a: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ru-RU" altLang="ru-RU" sz="2400" kern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QR-</a:t>
            </a:r>
            <a:r>
              <a:rPr lang="ru-RU" altLang="ru-RU" sz="2400" kern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квест</a:t>
            </a:r>
            <a:r>
              <a:rPr lang="ru-RU" altLang="ru-RU" sz="2400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проектируется с использованием мобильных технологий</a:t>
            </a:r>
          </a:p>
          <a:p>
            <a:pPr algn="just" eaLnBrk="0" fontAlgn="base" hangingPunct="0">
              <a:lnSpc>
                <a:spcPct val="80000"/>
              </a:lnSpc>
              <a:spcAft>
                <a:spcPct val="0"/>
              </a:spcAft>
            </a:pPr>
            <a:endParaRPr lang="ru-RU" altLang="ru-RU" sz="2400" kern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155" y="404664"/>
            <a:ext cx="3754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+mj-lt"/>
              </a:rPr>
              <a:t>Что такое </a:t>
            </a:r>
            <a:r>
              <a:rPr lang="ru-RU" sz="4000" dirty="0" err="1">
                <a:latin typeface="+mj-lt"/>
              </a:rPr>
              <a:t>квест</a:t>
            </a:r>
            <a:r>
              <a:rPr lang="ru-RU" sz="40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826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179" y="307135"/>
            <a:ext cx="4140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ИГРОВЫЕ МЕХАНИКИ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785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https://cdn.hrispayrollsoftware.com/wp-content/uploads/2015/10/gamification2.jpg</a:t>
            </a:r>
            <a:endParaRPr lang="ru-RU" sz="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59" y="2624699"/>
            <a:ext cx="4896544" cy="32521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78475" y="1940687"/>
            <a:ext cx="535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Используйте элементы </a:t>
            </a:r>
            <a:r>
              <a:rPr lang="ru-RU" sz="2400" b="1" dirty="0" err="1">
                <a:latin typeface="+mj-lt"/>
              </a:rPr>
              <a:t>геймификации</a:t>
            </a:r>
            <a:endParaRPr lang="ru-RU" sz="24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9530" y="5876882"/>
            <a:ext cx="6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достижимая цель             ощущение прогресса, </a:t>
            </a:r>
            <a:r>
              <a:rPr lang="ru-RU" sz="2000" b="1" dirty="0" err="1">
                <a:latin typeface="+mj-lt"/>
              </a:rPr>
              <a:t>соревновательность</a:t>
            </a:r>
            <a:r>
              <a:rPr lang="ru-RU" sz="2000" b="1" dirty="0">
                <a:latin typeface="+mj-lt"/>
              </a:rPr>
              <a:t>        преодоление трудностей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154255">
            <a:off x="1505327" y="687270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17327"/>
            <a:ext cx="1684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Базовый уровень мотивации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8632606">
            <a:off x="1762327" y="1286834"/>
            <a:ext cx="910117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4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824536" cy="3618402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12" t="11267" r="16197" b="5352"/>
          <a:stretch/>
        </p:blipFill>
        <p:spPr>
          <a:xfrm>
            <a:off x="3779912" y="3429000"/>
            <a:ext cx="5079482" cy="3240359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9254" y="5491026"/>
            <a:ext cx="359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hlinkClick r:id="rId4"/>
              </a:rPr>
              <a:t>https://www.learnis.ru/150946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159" y="6109118"/>
            <a:ext cx="33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http://astronom56.tilda.ws/maintest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03156"/>
            <a:ext cx="3567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ea typeface="Calibri" panose="020F0502020204030204" pitchFamily="34" charset="0"/>
              </a:rPr>
              <a:t>Структура </a:t>
            </a:r>
            <a:r>
              <a:rPr lang="ru-RU" sz="2000" b="1" dirty="0" err="1">
                <a:latin typeface="+mj-lt"/>
                <a:ea typeface="Calibri" panose="020F0502020204030204" pitchFamily="34" charset="0"/>
              </a:rPr>
              <a:t>квеста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:</a:t>
            </a: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1. Введение (сюжет, роли)</a:t>
            </a: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2. Задания (этапы, вопросы,</a:t>
            </a: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ролевые задания)</a:t>
            </a: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3. Порядок выполнения (алгоритм, маршрут)</a:t>
            </a:r>
          </a:p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4. Оценка и самооценка (рефлексия)</a:t>
            </a:r>
          </a:p>
          <a:p>
            <a:endParaRPr lang="ru-RU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715" y="3487941"/>
            <a:ext cx="3531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+mj-lt"/>
                <a:ea typeface="Calibri" panose="020F0502020204030204" pitchFamily="34" charset="0"/>
              </a:rPr>
              <a:t>Особенности: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участники должны быстро 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адаптироваться в новых условиях, 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принимать решения в самых </a:t>
            </a: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неожиданных ситуациях.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1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7" y="578632"/>
            <a:ext cx="4140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j-lt"/>
              </a:rPr>
              <a:t>Ресурсы-</a:t>
            </a:r>
            <a:r>
              <a:rPr lang="ru-RU" sz="3200" b="1" dirty="0" err="1">
                <a:solidFill>
                  <a:prstClr val="black"/>
                </a:solidFill>
                <a:latin typeface="+mj-lt"/>
              </a:rPr>
              <a:t>мотиваторы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ИГРОВЫЕ МЕХАНИКИ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75" y="1940687"/>
            <a:ext cx="535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Используйте элементы </a:t>
            </a:r>
            <a:r>
              <a:rPr lang="ru-RU" sz="2400" b="1" dirty="0" err="1">
                <a:latin typeface="+mj-lt"/>
              </a:rPr>
              <a:t>геймификации</a:t>
            </a:r>
            <a:endParaRPr lang="ru-RU" sz="24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924944"/>
            <a:ext cx="6980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Игры активизируют выработку </a:t>
            </a:r>
            <a:r>
              <a:rPr lang="ru-RU" sz="2800" b="1" dirty="0" err="1">
                <a:latin typeface="+mj-lt"/>
              </a:rPr>
              <a:t>дофомина</a:t>
            </a:r>
            <a:r>
              <a:rPr lang="ru-RU" sz="2800" b="1" dirty="0">
                <a:latin typeface="+mj-lt"/>
              </a:rPr>
              <a:t>, </a:t>
            </a:r>
          </a:p>
          <a:p>
            <a:pPr algn="ctr"/>
            <a:r>
              <a:rPr lang="ru-RU" sz="2800" b="1" dirty="0">
                <a:latin typeface="+mj-lt"/>
              </a:rPr>
              <a:t>«гормона удовольствия»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148145"/>
            <a:ext cx="698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Удовольствие от преодоления препятствия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569343" cy="1569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822131">
            <a:off x="388831" y="221975"/>
            <a:ext cx="14414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QR-</a:t>
            </a:r>
            <a:r>
              <a:rPr lang="ru-RU" sz="2400" b="1" dirty="0" err="1">
                <a:latin typeface="Calibri" panose="020F0502020204030204" pitchFamily="34" charset="0"/>
              </a:rPr>
              <a:t>квест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150985">
            <a:off x="1424168" y="834091"/>
            <a:ext cx="1152128" cy="2088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17327"/>
            <a:ext cx="1684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Базовый уровень мотивации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9349400">
            <a:off x="1802438" y="1480945"/>
            <a:ext cx="707829" cy="22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1295</TotalTime>
  <Words>694</Words>
  <Application>Microsoft Macintosh PowerPoint</Application>
  <PresentationFormat>Экран (4:3)</PresentationFormat>
  <Paragraphs>183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Arsenal</vt:lpstr>
      <vt:lpstr>Calibri</vt:lpstr>
      <vt:lpstr>Cambria</vt:lpstr>
      <vt:lpstr>Franklin Gothic Book</vt:lpstr>
      <vt:lpstr>Georgia</vt:lpstr>
      <vt:lpstr>Perpetua</vt:lpstr>
      <vt:lpstr>Times New Roman</vt:lpstr>
      <vt:lpstr>Wingdings 2</vt:lpstr>
      <vt:lpstr>Справедливость</vt:lpstr>
      <vt:lpstr>Подготовка</vt:lpstr>
      <vt:lpstr>Презентация PowerPoint</vt:lpstr>
      <vt:lpstr>Презентация PowerPoint</vt:lpstr>
      <vt:lpstr>QR-квест  как ресурс инициации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ВТК «ИКТ в работе  учителя физики»</dc:title>
  <dc:creator>Брендина</dc:creator>
  <cp:lastModifiedBy>Microsoft Office User</cp:lastModifiedBy>
  <cp:revision>95</cp:revision>
  <dcterms:created xsi:type="dcterms:W3CDTF">2018-08-28T07:48:55Z</dcterms:created>
  <dcterms:modified xsi:type="dcterms:W3CDTF">2021-01-10T13:14:26Z</dcterms:modified>
</cp:coreProperties>
</file>